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ccroche" id="{29ea298c-ede7-0b05-d5c9-bf5a1cf9d7ae}">
          <p14:sldIdLst>
            <p14:sldId id="256"/>
          </p14:sldIdLst>
        </p14:section>
        <p14:section name="Problème et réponse" id="{cd4aecf3-37c7-5c62-4112-d337a34cce25}">
          <p14:sldIdLst>
            <p14:sldId id="257"/>
            <p14:sldId id="258"/>
          </p14:sldIdLst>
        </p14:section>
        <p14:section name="Preuve et traction" id="{037ee266-5653-969b-c902-b2c6b9089fa6}">
          <p14:sldIdLst>
            <p14:sldId id="259"/>
            <p14:sldId id="260"/>
          </p14:sldIdLst>
        </p14:section>
        <p14:section name="Conviction et équipe" id="{fa63a511-77b4-3c03-7b0b-96e2b53ff620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Ouverture (30 s) : Nosho est la couche d'orchestration qui organise l'accès aux soins avant, autour et après le rendez-vous.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Avant le RDV : ≈ 7 h d'administratif par semaine pour un médecin généraliste. Autour : ≈ 27 M de rendez-vous non honorés par an en France. Après : 3,8 M séjours de chirurgie ambulatoire en 2023, chacun suivi d'un appel du lendemain. Des volumes que les équipes ne peuvent plus absorber seules. Sources : enquête La Mutuelle du Médecin · Cnom et Académie nationale de médecine 2023 (ordre de grandeur) · ATIH 2023.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Patients : voix, SMS, WhatsApp, en entrant comme en sortant. Nosho qualifie, réserve, reporte, renseigne, transfère à un humain, relance et suit le patient. Côté établissement : dans les agendas et outils déjà en place (Doctolib, Xplore et Planity en production, API Evolucare validée). Pensé pour le multi-sites (groupes, GHT). Bibliothèque de règles par spécialité et par motif. Conformité : hébergement Scaleway certifié HDS, données chiffrées, DPO désigné, contrat art. 28 signé avant tout déploiement, aucun avis médical, escalade vers un humain, hors dispositif médical.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Hôpital Européen de Marseille, imagerie : −70 % de rendez-vous non honorés en 6 mois, retour sur investissement de l'ordre de ×10. Prochaine étape : reprogrammer des journées entières annulées. Remedex : 843 contacts automatisés depuis mars (414 appels IA + 429 SMS), 222 patients suivis via API, ≈ 79 h libérées par an. Institut du 43 Périer : tout le parcours orchestré.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k€ de MRR, 20 établissements, 50 agendas connectés, 2 M€ de pipeline qualifié. En octobre, un pilote démarre dans un GHT de 13 établissements en Pays de la Loire. Marché estimé à 173 M€ par an en France (SAM 93 M€ ; objectif 2027 ≈ 1 M€). Forfait mensuel ajusté au volume. Vocca fait entrer les patients dans un établissement ; Nosho les fait circuler dans un système de soins.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Conclure sur la conviction : une infrastructure pour confirmer, reprogrammer à grande échelle, collecter le suivi et orchestrer le parcours patient. Équipe : Thomas (multi-entrepreneur SaaS B2B, cinq ans à San Francisco), Jean-Baptiste (architecture, IA vocale, sécurité des données de santé), Simon (dix ans de direction des opérations B2B), Marc-Henri (ex-Zalando, TikTok, Avery Dennison, Crossline). Labellisée Deep Tech · Marseille Innovation · Belle de Mai · Eurobiomed · Paris Santé Campus. Merci.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sho contenu">
    <p:bg>
      <p:bgPr>
        <a:solidFill>
          <a:srgbClr val="FCFB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dc3b216a-6e3b-5cbb-999b-3d9660a9b931/scratchpad/ppt/img/grad-ban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6858000"/>
          </a:xfrm>
          <a:prstGeom prst="rect">
            <a:avLst/>
          </a:prstGeom>
        </p:spPr>
      </p:pic>
      <p:pic>
        <p:nvPicPr>
          <p:cNvPr id="3" name="Image 1" descr="/tmp/claude-0/-home-claude/dc3b216a-6e3b-5cbb-999b-3d9660a9b931/scratchpad/ppt/img/logo-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903" y="6199632"/>
            <a:ext cx="950976" cy="2788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sho ouverture">
    <p:bg>
      <p:bgPr>
        <a:solidFill>
          <a:srgbClr val="FCFB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dc3b216a-6e3b-5cbb-999b-3d9660a9b931/scratchpad/ppt/img/grad-pane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72984" y="0"/>
            <a:ext cx="4318711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/tmp/claude-0/-home-claude/dc3b216a-6e3b-5cbb-999b-3d9660a9b931/scratchpad/ppt/img/logo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87968" y="3172968"/>
            <a:ext cx="2286000" cy="761695"/>
          </a:xfrm>
          <a:prstGeom prst="rect">
            <a:avLst/>
          </a:prstGeom>
        </p:spPr>
      </p:pic>
      <p:sp>
        <p:nvSpPr>
          <p:cNvPr id="3" name="Surtitre"/>
          <p:cNvSpPr txBox="1"/>
          <p:nvPr/>
        </p:nvSpPr>
        <p:spPr>
          <a:xfrm>
            <a:off x="813816" y="722376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5E7A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TREMPLINS DE LA E-SANTÉ 2026</a:t>
            </a:r>
            <a:endParaRPr lang="en-US" sz="1400" dirty="0"/>
          </a:p>
        </p:txBody>
      </p:sp>
      <p:sp>
        <p:nvSpPr>
          <p:cNvPr id="4" name="Titre"/>
          <p:cNvSpPr txBox="1"/>
          <p:nvPr/>
        </p:nvSpPr>
        <p:spPr>
          <a:xfrm>
            <a:off x="813816" y="2011680"/>
            <a:ext cx="63093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52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Nous orchestrons l’accès aux soins de demain</a:t>
            </a:r>
            <a:endParaRPr lang="en-US" sz="5200" dirty="0"/>
          </a:p>
        </p:txBody>
      </p:sp>
      <p:sp>
        <p:nvSpPr>
          <p:cNvPr id="5" name="Date"/>
          <p:cNvSpPr txBox="1"/>
          <p:nvPr/>
        </p:nvSpPr>
        <p:spPr>
          <a:xfrm>
            <a:off x="813816" y="57607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Finale · mardi 6 octobre 2026 · Nantes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rtitre"/>
          <p:cNvSpPr txBox="1"/>
          <p:nvPr/>
        </p:nvSpPr>
        <p:spPr>
          <a:xfrm>
            <a:off x="813816" y="722376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5E7A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· LE CONSTAT</a:t>
            </a:r>
            <a:endParaRPr lang="en-US" sz="1400" dirty="0"/>
          </a:p>
        </p:txBody>
      </p:sp>
      <p:sp>
        <p:nvSpPr>
          <p:cNvPr id="3" name="Chiffre clé"/>
          <p:cNvSpPr txBox="1"/>
          <p:nvPr/>
        </p:nvSpPr>
        <p:spPr>
          <a:xfrm>
            <a:off x="813816" y="1463040"/>
            <a:ext cx="82296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7000" b="1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M</a:t>
            </a:r>
            <a:endParaRPr lang="en-US" sz="17000" dirty="0"/>
          </a:p>
        </p:txBody>
      </p:sp>
      <p:sp>
        <p:nvSpPr>
          <p:cNvPr id="4" name="Filet"/>
          <p:cNvSpPr/>
          <p:nvPr/>
        </p:nvSpPr>
        <p:spPr>
          <a:xfrm>
            <a:off x="859536" y="3931920"/>
            <a:ext cx="1527048" cy="0"/>
          </a:xfrm>
          <a:prstGeom prst="line">
            <a:avLst/>
          </a:prstGeom>
          <a:noFill/>
          <a:ln w="50800">
            <a:solidFill>
              <a:srgbClr val="7E9B7B"/>
            </a:solidFill>
            <a:prstDash val="solid"/>
          </a:ln>
        </p:spPr>
      </p:sp>
      <p:sp>
        <p:nvSpPr>
          <p:cNvPr id="5" name="Légende"/>
          <p:cNvSpPr txBox="1"/>
          <p:nvPr/>
        </p:nvSpPr>
        <p:spPr>
          <a:xfrm>
            <a:off x="813816" y="411480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rendez-vous non honorés chaque année en France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rtitre"/>
          <p:cNvSpPr txBox="1"/>
          <p:nvPr/>
        </p:nvSpPr>
        <p:spPr>
          <a:xfrm>
            <a:off x="813816" y="722376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5E7A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LA SOLUTION</a:t>
            </a:r>
            <a:endParaRPr lang="en-US" sz="1400" dirty="0"/>
          </a:p>
        </p:txBody>
      </p:sp>
      <p:sp>
        <p:nvSpPr>
          <p:cNvPr id="3" name="Titre"/>
          <p:cNvSpPr txBox="1"/>
          <p:nvPr/>
        </p:nvSpPr>
        <p:spPr>
          <a:xfrm>
            <a:off x="813816" y="1280160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Nosho orchestre chaque étape du parcours</a:t>
            </a:r>
            <a:endParaRPr lang="en-US" sz="3600" dirty="0"/>
          </a:p>
        </p:txBody>
      </p:sp>
      <p:sp>
        <p:nvSpPr>
          <p:cNvPr id="4" name="Repère AVANT"/>
          <p:cNvSpPr/>
          <p:nvPr/>
        </p:nvSpPr>
        <p:spPr>
          <a:xfrm>
            <a:off x="813816" y="2697480"/>
            <a:ext cx="0" cy="1600200"/>
          </a:xfrm>
          <a:prstGeom prst="line">
            <a:avLst/>
          </a:prstGeom>
          <a:noFill/>
          <a:ln w="50800">
            <a:solidFill>
              <a:srgbClr val="F08A47"/>
            </a:solidFill>
            <a:prstDash val="solid"/>
          </a:ln>
        </p:spPr>
      </p:sp>
      <p:sp>
        <p:nvSpPr>
          <p:cNvPr id="5" name="Étape AVANT"/>
          <p:cNvSpPr txBox="1"/>
          <p:nvPr/>
        </p:nvSpPr>
        <p:spPr>
          <a:xfrm>
            <a:off x="1042416" y="274320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5E7A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AVANT</a:t>
            </a:r>
            <a:endParaRPr lang="en-US" sz="1400" dirty="0"/>
          </a:p>
        </p:txBody>
      </p:sp>
      <p:sp>
        <p:nvSpPr>
          <p:cNvPr id="6" name="Étape AVANT texte"/>
          <p:cNvSpPr txBox="1"/>
          <p:nvPr/>
        </p:nvSpPr>
        <p:spPr>
          <a:xfrm>
            <a:off x="1042416" y="3154680"/>
            <a:ext cx="2971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Décrocher, qualifier, informer</a:t>
            </a:r>
            <a:endParaRPr lang="en-US" sz="2400" dirty="0"/>
          </a:p>
        </p:txBody>
      </p:sp>
      <p:sp>
        <p:nvSpPr>
          <p:cNvPr id="7" name="Repère AUTOUR"/>
          <p:cNvSpPr/>
          <p:nvPr/>
        </p:nvSpPr>
        <p:spPr>
          <a:xfrm>
            <a:off x="4471416" y="2697480"/>
            <a:ext cx="0" cy="1600200"/>
          </a:xfrm>
          <a:prstGeom prst="line">
            <a:avLst/>
          </a:prstGeom>
          <a:noFill/>
          <a:ln w="50800">
            <a:solidFill>
              <a:srgbClr val="F08A47"/>
            </a:solidFill>
            <a:prstDash val="solid"/>
          </a:ln>
        </p:spPr>
      </p:sp>
      <p:sp>
        <p:nvSpPr>
          <p:cNvPr id="8" name="Étape AUTOUR"/>
          <p:cNvSpPr txBox="1"/>
          <p:nvPr/>
        </p:nvSpPr>
        <p:spPr>
          <a:xfrm>
            <a:off x="4700016" y="274320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5E7A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AUTOUR</a:t>
            </a:r>
            <a:endParaRPr lang="en-US" sz="1400" dirty="0"/>
          </a:p>
        </p:txBody>
      </p:sp>
      <p:sp>
        <p:nvSpPr>
          <p:cNvPr id="9" name="Étape AUTOUR texte"/>
          <p:cNvSpPr txBox="1"/>
          <p:nvPr/>
        </p:nvSpPr>
        <p:spPr>
          <a:xfrm>
            <a:off x="4700016" y="3154680"/>
            <a:ext cx="2971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Confirmer, reprogrammer</a:t>
            </a:r>
            <a:endParaRPr lang="en-US" sz="2400" dirty="0"/>
          </a:p>
        </p:txBody>
      </p:sp>
      <p:sp>
        <p:nvSpPr>
          <p:cNvPr id="10" name="Repère APRÈS"/>
          <p:cNvSpPr/>
          <p:nvPr/>
        </p:nvSpPr>
        <p:spPr>
          <a:xfrm>
            <a:off x="8129016" y="2697480"/>
            <a:ext cx="0" cy="1600200"/>
          </a:xfrm>
          <a:prstGeom prst="line">
            <a:avLst/>
          </a:prstGeom>
          <a:noFill/>
          <a:ln w="50800">
            <a:solidFill>
              <a:srgbClr val="F08A47"/>
            </a:solidFill>
            <a:prstDash val="solid"/>
          </a:ln>
        </p:spPr>
      </p:sp>
      <p:sp>
        <p:nvSpPr>
          <p:cNvPr id="11" name="Étape APRÈS"/>
          <p:cNvSpPr txBox="1"/>
          <p:nvPr/>
        </p:nvSpPr>
        <p:spPr>
          <a:xfrm>
            <a:off x="8357616" y="274320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5E7A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APRÈS</a:t>
            </a:r>
            <a:endParaRPr lang="en-US" sz="1400" dirty="0"/>
          </a:p>
        </p:txBody>
      </p:sp>
      <p:sp>
        <p:nvSpPr>
          <p:cNvPr id="12" name="Étape APRÈS texte"/>
          <p:cNvSpPr txBox="1"/>
          <p:nvPr/>
        </p:nvSpPr>
        <p:spPr>
          <a:xfrm>
            <a:off x="8357616" y="3154680"/>
            <a:ext cx="2971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Relancer, suivre le patient</a:t>
            </a:r>
            <a:endParaRPr lang="en-US" sz="2400" dirty="0"/>
          </a:p>
        </p:txBody>
      </p:sp>
      <p:sp>
        <p:nvSpPr>
          <p:cNvPr id="13" name="Canaux"/>
          <p:cNvSpPr txBox="1"/>
          <p:nvPr/>
        </p:nvSpPr>
        <p:spPr>
          <a:xfrm>
            <a:off x="813816" y="5074920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Voix · SMS · WhatsApp, dans les agendas et outils déjà en place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rtitre"/>
          <p:cNvSpPr txBox="1"/>
          <p:nvPr/>
        </p:nvSpPr>
        <p:spPr>
          <a:xfrm>
            <a:off x="813816" y="722376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5E7A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LA PREUVE</a:t>
            </a:r>
            <a:endParaRPr lang="en-US" sz="1400" dirty="0"/>
          </a:p>
        </p:txBody>
      </p:sp>
      <p:sp>
        <p:nvSpPr>
          <p:cNvPr id="3" name="Chiffre clé"/>
          <p:cNvSpPr txBox="1"/>
          <p:nvPr/>
        </p:nvSpPr>
        <p:spPr>
          <a:xfrm>
            <a:off x="813816" y="1463040"/>
            <a:ext cx="82296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7000" b="1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−70 %</a:t>
            </a:r>
            <a:endParaRPr lang="en-US" sz="17000" dirty="0"/>
          </a:p>
        </p:txBody>
      </p:sp>
      <p:sp>
        <p:nvSpPr>
          <p:cNvPr id="4" name="Filet"/>
          <p:cNvSpPr/>
          <p:nvPr/>
        </p:nvSpPr>
        <p:spPr>
          <a:xfrm>
            <a:off x="859536" y="3931920"/>
            <a:ext cx="1527048" cy="0"/>
          </a:xfrm>
          <a:prstGeom prst="line">
            <a:avLst/>
          </a:prstGeom>
          <a:noFill/>
          <a:ln w="50800">
            <a:solidFill>
              <a:srgbClr val="7E9B7B"/>
            </a:solidFill>
            <a:prstDash val="solid"/>
          </a:ln>
        </p:spPr>
      </p:sp>
      <p:sp>
        <p:nvSpPr>
          <p:cNvPr id="5" name="Légende"/>
          <p:cNvSpPr txBox="1"/>
          <p:nvPr/>
        </p:nvSpPr>
        <p:spPr>
          <a:xfrm>
            <a:off x="813816" y="411480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rendez-vous non honorés en 6 mois</a:t>
            </a:r>
            <a:endParaRPr lang="en-US" sz="2800" dirty="0"/>
          </a:p>
        </p:txBody>
      </p:sp>
      <p:sp>
        <p:nvSpPr>
          <p:cNvPr id="6" name="Source"/>
          <p:cNvSpPr txBox="1"/>
          <p:nvPr/>
        </p:nvSpPr>
        <p:spPr>
          <a:xfrm>
            <a:off x="813816" y="5074920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Hôpital Européen de Marseille · imagerie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rtitre"/>
          <p:cNvSpPr txBox="1"/>
          <p:nvPr/>
        </p:nvSpPr>
        <p:spPr>
          <a:xfrm>
            <a:off x="813816" y="722376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5E7A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· LA TRACTION</a:t>
            </a:r>
            <a:endParaRPr lang="en-US" sz="1400" dirty="0"/>
          </a:p>
        </p:txBody>
      </p:sp>
      <p:sp>
        <p:nvSpPr>
          <p:cNvPr id="3" name="Chiffre établissements clients"/>
          <p:cNvSpPr txBox="1"/>
          <p:nvPr/>
        </p:nvSpPr>
        <p:spPr>
          <a:xfrm>
            <a:off x="813816" y="1920240"/>
            <a:ext cx="3246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8800" b="1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8800" dirty="0"/>
          </a:p>
        </p:txBody>
      </p:sp>
      <p:sp>
        <p:nvSpPr>
          <p:cNvPr id="4" name="Filet"/>
          <p:cNvSpPr/>
          <p:nvPr/>
        </p:nvSpPr>
        <p:spPr>
          <a:xfrm>
            <a:off x="859536" y="3337560"/>
            <a:ext cx="758952" cy="0"/>
          </a:xfrm>
          <a:prstGeom prst="line">
            <a:avLst/>
          </a:prstGeom>
          <a:noFill/>
          <a:ln w="50800">
            <a:solidFill>
              <a:srgbClr val="7E9B7B"/>
            </a:solidFill>
            <a:prstDash val="solid"/>
          </a:ln>
        </p:spPr>
      </p:sp>
      <p:sp>
        <p:nvSpPr>
          <p:cNvPr id="5" name="Libellé établissements clients"/>
          <p:cNvSpPr txBox="1"/>
          <p:nvPr/>
        </p:nvSpPr>
        <p:spPr>
          <a:xfrm>
            <a:off x="813816" y="347472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établissements clients</a:t>
            </a:r>
            <a:endParaRPr lang="en-US" sz="1800" dirty="0"/>
          </a:p>
        </p:txBody>
      </p:sp>
      <p:sp>
        <p:nvSpPr>
          <p:cNvPr id="6" name="Chiffre agendas connectés"/>
          <p:cNvSpPr txBox="1"/>
          <p:nvPr/>
        </p:nvSpPr>
        <p:spPr>
          <a:xfrm>
            <a:off x="4471416" y="1920240"/>
            <a:ext cx="3246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8800" b="1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8800" dirty="0"/>
          </a:p>
        </p:txBody>
      </p:sp>
      <p:sp>
        <p:nvSpPr>
          <p:cNvPr id="7" name="Filet"/>
          <p:cNvSpPr/>
          <p:nvPr/>
        </p:nvSpPr>
        <p:spPr>
          <a:xfrm>
            <a:off x="4517136" y="3337560"/>
            <a:ext cx="758952" cy="0"/>
          </a:xfrm>
          <a:prstGeom prst="line">
            <a:avLst/>
          </a:prstGeom>
          <a:noFill/>
          <a:ln w="50800">
            <a:solidFill>
              <a:srgbClr val="7E9B7B"/>
            </a:solidFill>
            <a:prstDash val="solid"/>
          </a:ln>
        </p:spPr>
      </p:sp>
      <p:sp>
        <p:nvSpPr>
          <p:cNvPr id="8" name="Libellé agendas connectés"/>
          <p:cNvSpPr txBox="1"/>
          <p:nvPr/>
        </p:nvSpPr>
        <p:spPr>
          <a:xfrm>
            <a:off x="4471416" y="347472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agendas connectés</a:t>
            </a:r>
            <a:endParaRPr lang="en-US" sz="1800" dirty="0"/>
          </a:p>
        </p:txBody>
      </p:sp>
      <p:sp>
        <p:nvSpPr>
          <p:cNvPr id="9" name="Chiffre de revenu mensuel récurrent"/>
          <p:cNvSpPr txBox="1"/>
          <p:nvPr/>
        </p:nvSpPr>
        <p:spPr>
          <a:xfrm>
            <a:off x="8129016" y="1920240"/>
            <a:ext cx="3246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8800" b="1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k€</a:t>
            </a:r>
            <a:endParaRPr lang="en-US" sz="8800" dirty="0"/>
          </a:p>
        </p:txBody>
      </p:sp>
      <p:sp>
        <p:nvSpPr>
          <p:cNvPr id="10" name="Filet"/>
          <p:cNvSpPr/>
          <p:nvPr/>
        </p:nvSpPr>
        <p:spPr>
          <a:xfrm>
            <a:off x="8174736" y="3337560"/>
            <a:ext cx="758952" cy="0"/>
          </a:xfrm>
          <a:prstGeom prst="line">
            <a:avLst/>
          </a:prstGeom>
          <a:noFill/>
          <a:ln w="50800">
            <a:solidFill>
              <a:srgbClr val="7E9B7B"/>
            </a:solidFill>
            <a:prstDash val="solid"/>
          </a:ln>
        </p:spPr>
      </p:sp>
      <p:sp>
        <p:nvSpPr>
          <p:cNvPr id="11" name="Libellé de revenu mensuel récurrent"/>
          <p:cNvSpPr txBox="1"/>
          <p:nvPr/>
        </p:nvSpPr>
        <p:spPr>
          <a:xfrm>
            <a:off x="8129016" y="347472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revenu mensuel récurrent</a:t>
            </a:r>
            <a:endParaRPr lang="en-US" sz="1800" dirty="0"/>
          </a:p>
        </p:txBody>
      </p:sp>
      <p:sp>
        <p:nvSpPr>
          <p:cNvPr id="12" name="Pilote"/>
          <p:cNvSpPr txBox="1"/>
          <p:nvPr/>
        </p:nvSpPr>
        <p:spPr>
          <a:xfrm>
            <a:off x="813816" y="448056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octobre : pilote dans un GHT de 13 établissements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/tmp/claude-0/-home-claude/dc3b216a-6e3b-5cbb-999b-3d9660a9b931/scratchpad/ppt/img/logo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87968" y="2651760"/>
            <a:ext cx="2286000" cy="761695"/>
          </a:xfrm>
          <a:prstGeom prst="rect">
            <a:avLst/>
          </a:prstGeom>
        </p:spPr>
      </p:pic>
      <p:sp>
        <p:nvSpPr>
          <p:cNvPr id="3" name="Fond labels"/>
          <p:cNvSpPr/>
          <p:nvPr/>
        </p:nvSpPr>
        <p:spPr>
          <a:xfrm>
            <a:off x="8887968" y="3611880"/>
            <a:ext cx="2286000" cy="978408"/>
          </a:xfrm>
          <a:prstGeom prst="roundRect">
            <a:avLst>
              <a:gd name="adj" fmla="val 7477"/>
            </a:avLst>
          </a:prstGeom>
          <a:solidFill>
            <a:srgbClr val="FFFFFF"/>
          </a:solidFill>
          <a:ln/>
        </p:spPr>
      </p:sp>
      <p:pic>
        <p:nvPicPr>
          <p:cNvPr id="4" name="Labels" descr="/tmp/claude-0/-home-claude/dc3b216a-6e3b-5cbb-999b-3d9660a9b931/scratchpad/ppt/img/label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9408" y="3657600"/>
            <a:ext cx="2093976" cy="886968"/>
          </a:xfrm>
          <a:prstGeom prst="rect">
            <a:avLst/>
          </a:prstGeom>
        </p:spPr>
      </p:pic>
      <p:sp>
        <p:nvSpPr>
          <p:cNvPr id="5" name="Surtitre"/>
          <p:cNvSpPr txBox="1"/>
          <p:nvPr/>
        </p:nvSpPr>
        <p:spPr>
          <a:xfrm>
            <a:off x="813816" y="722376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5E7A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NOTRE CONVICTION</a:t>
            </a:r>
            <a:endParaRPr lang="en-US" sz="1400" dirty="0"/>
          </a:p>
        </p:txBody>
      </p:sp>
      <p:sp>
        <p:nvSpPr>
          <p:cNvPr id="6" name="Titre"/>
          <p:cNvSpPr txBox="1"/>
          <p:nvPr/>
        </p:nvSpPr>
        <p:spPr>
          <a:xfrm>
            <a:off x="813816" y="1554480"/>
            <a:ext cx="63093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52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rendez-vous n’est que le </a:t>
            </a:r>
            <a:pPr indent="0" marL="0">
              <a:lnSpc>
                <a:spcPct val="95000"/>
              </a:lnSpc>
              <a:buNone/>
            </a:pPr>
            <a:r>
              <a:rPr lang="en-US" sz="5200" b="1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début</a:t>
            </a:r>
            <a:pPr indent="0" marL="0">
              <a:lnSpc>
                <a:spcPct val="95000"/>
              </a:lnSpc>
              <a:buNone/>
            </a:pPr>
            <a:r>
              <a:rPr lang="en-US" sz="52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5200" dirty="0"/>
          </a:p>
        </p:txBody>
      </p:sp>
      <p:sp>
        <p:nvSpPr>
          <p:cNvPr id="7" name="Équipe Thomas Guillaumin"/>
          <p:cNvSpPr txBox="1"/>
          <p:nvPr/>
        </p:nvSpPr>
        <p:spPr>
          <a:xfrm>
            <a:off x="813816" y="42976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Thomas Guillaumin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5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Président</a:t>
            </a:r>
            <a:endParaRPr lang="en-US" sz="1600" dirty="0"/>
          </a:p>
        </p:txBody>
      </p:sp>
      <p:sp>
        <p:nvSpPr>
          <p:cNvPr id="8" name="Équipe Jean-Baptiste Bonnifay"/>
          <p:cNvSpPr txBox="1"/>
          <p:nvPr/>
        </p:nvSpPr>
        <p:spPr>
          <a:xfrm>
            <a:off x="4014216" y="42976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Jean-Baptiste Bonnifay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5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Directeur technique</a:t>
            </a:r>
            <a:endParaRPr lang="en-US" sz="1600" dirty="0"/>
          </a:p>
        </p:txBody>
      </p:sp>
      <p:sp>
        <p:nvSpPr>
          <p:cNvPr id="9" name="Équipe Simon Sallandre"/>
          <p:cNvSpPr txBox="1"/>
          <p:nvPr/>
        </p:nvSpPr>
        <p:spPr>
          <a:xfrm>
            <a:off x="813816" y="516636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Simon Sallandre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5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Directeur des opérations</a:t>
            </a:r>
            <a:endParaRPr lang="en-US" sz="1600" dirty="0"/>
          </a:p>
        </p:txBody>
      </p:sp>
      <p:sp>
        <p:nvSpPr>
          <p:cNvPr id="10" name="Équipe Marc-Henri Bonamy"/>
          <p:cNvSpPr txBox="1"/>
          <p:nvPr/>
        </p:nvSpPr>
        <p:spPr>
          <a:xfrm>
            <a:off x="4014216" y="516636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Marc-Henri Bonamy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5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Directeur commercial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sho C">
  <a:themeElements>
    <a:clrScheme name="Nosho C">
      <a:dk1>
        <a:srgbClr val="1A1A18"/>
      </a:dk1>
      <a:lt1>
        <a:srgbClr val="FFFFFF"/>
      </a:lt1>
      <a:dk2>
        <a:srgbClr val="5A5A55"/>
      </a:dk2>
      <a:lt2>
        <a:srgbClr val="FCFBF9"/>
      </a:lt2>
      <a:accent1>
        <a:srgbClr val="F08A47"/>
      </a:accent1>
      <a:accent2>
        <a:srgbClr val="7E9B7B"/>
      </a:accent2>
      <a:accent3>
        <a:srgbClr val="FF984C"/>
      </a:accent3>
      <a:accent4>
        <a:srgbClr val="5E7A5B"/>
      </a:accent4>
      <a:accent5>
        <a:srgbClr val="161614"/>
      </a:accent5>
      <a:accent6>
        <a:srgbClr val="F7F4EF"/>
      </a:accent6>
      <a:hlink>
        <a:srgbClr val="F08A47"/>
      </a:hlink>
      <a:folHlink>
        <a:srgbClr val="7E9B7B"/>
      </a:folHlink>
    </a:clrScheme>
    <a:fontScheme name="Nosho C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NOSHO · e-Santé 2026 · C Clair &amp; chiffres</dc:title>
  <dc:subject>PptxGenJS Presentation</dc:subject>
  <dc:creator>Nosho</dc:creator>
  <cp:lastModifiedBy>Nosho</cp:lastModifiedBy>
  <cp:revision>1</cp:revision>
  <dcterms:created xsi:type="dcterms:W3CDTF">2026-10-05T18:26:24Z</dcterms:created>
  <dcterms:modified xsi:type="dcterms:W3CDTF">2026-10-05T18:26:24Z</dcterms:modified>
</cp:coreProperties>
</file>