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ccroche" id="{d61f4f45-c8a8-ca48-14a2-2a832e7b3e86}">
          <p14:sldIdLst>
            <p14:sldId id="256"/>
          </p14:sldIdLst>
        </p14:section>
        <p14:section name="Problème et réponse" id="{23213541-101b-30e9-001b-c780caf74c88}">
          <p14:sldIdLst>
            <p14:sldId id="257"/>
            <p14:sldId id="258"/>
          </p14:sldIdLst>
        </p14:section>
        <p14:section name="Preuve et traction" id="{f5e986b6-f5bd-c788-cdf1-fe4087646074}">
          <p14:sldIdLst>
            <p14:sldId id="259"/>
            <p14:sldId id="260"/>
          </p14:sldIdLst>
        </p14:section>
        <p14:section name="Conviction et équipe" id="{128c81fa-fc62-09ec-93a8-8e0cdc074591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Ouverture (30 s) : Nosho est la couche d'orchestration qui organise l'accès aux soins avant, autour et après le rendez-vous.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Avant le RDV : ≈ 7 h d'administratif par semaine pour un médecin généraliste. Autour : ≈ 27 M de rendez-vous non honorés par an en France. Après : 3,8 M séjours de chirurgie ambulatoire en 2023, chacun suivi d'un appel du lendemain. Des volumes que les équipes ne peuvent plus absorber seules. Sources : enquête La Mutuelle du Médecin · Cnom et Académie nationale de médecine 2023 (ordre de grandeur) · ATIH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Patients : voix, SMS, WhatsApp, en entrant comme en sortant. Nosho qualifie, réserve, reporte, renseigne, transfère à un humain, relance et suit le patient. Côté établissement : dans les agendas et outils déjà en place (Doctolib, Xplore et Planity en production, API Evolucare validée). Pensé pour le multi-sites (groupes, GHT). Bibliothèque de règles par spécialité et par motif. Conformité : hébergement Scaleway certifié HDS, données chiffrées, DPO désigné, contrat art. 28 signé avant tout déploiement, aucun avis médical, escalade vers un humain, hors dispositif médical.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Hôpital Européen de Marseille, imagerie : −70 % de rendez-vous non honorés en 6 mois, retour sur investissement de l'ordre de ×10. Prochaine étape : reprogrammer des journées entières annulées. Remedex : 843 contacts automatisés depuis mars (414 appels IA + 429 SMS), 222 patients suivis via API, ≈ 79 h libérées par an. Institut du 43 Périer : tout le parcours orchestré.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k€ de MRR, 20 établissements, 50 agendas connectés, 2 M€ de pipeline qualifié. En octobre, un pilote démarre dans un GHT de 13 établissements en Pays de la Loire. Marché estimé à 173 M€ par an en France (SAM 93 M€ ; objectif 2027 ≈ 1 M€). Forfait mensuel ajusté au volume. Vocca fait entrer les patients dans un établissement ; Nosho les fait circuler dans un système de soins.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Conclure sur la conviction : une infrastructure pour confirmer, reprogrammer à grande échelle, collecter le suivi et orchestrer le parcours patient. Équipe : Thomas (multi-entrepreneur SaaS B2B, cinq ans à San Francisco), Jean-Baptiste (architecture, IA vocale, sécurité des données de santé), Simon (dix ans de direction des opérations B2B), Marc-Henri (ex-Zalando, TikTok, Avery Dennison, Crossline). Labellisée Deep Tech · Marseille Innovation · Belle de Mai · Eurobiomed · Paris Santé Campus. Merci.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Nosho-ouverture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sho contenu">
    <p:bg>
      <p:bgPr>
        <a:solidFill>
          <a:srgbClr val="FB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dc3b216a-6e3b-5cbb-999b-3d9660a9b931/scratchpad/ppt/img/grad-stri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100584"/>
          </a:xfrm>
          <a:prstGeom prst="rect">
            <a:avLst/>
          </a:prstGeom>
        </p:spPr>
      </p:pic>
      <p:pic>
        <p:nvPicPr>
          <p:cNvPr id="3" name="Image 1" descr="/tmp/claude-0/-home-claude/dc3b216a-6e3b-5cbb-999b-3d9660a9b931/scratchpad/ppt/img/logo-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" y="6199632"/>
            <a:ext cx="950976" cy="2788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sho ouverture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/tmp/claude-0/-home-claude/dc3b216a-6e3b-5cbb-999b-3d9660a9b931/scratchpad/ppt/img/logo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" y="813816"/>
            <a:ext cx="1527048" cy="508406"/>
          </a:xfrm>
          <a:prstGeom prst="rect">
            <a:avLst/>
          </a:prstGeom>
        </p:spPr>
      </p:pic>
      <p:sp>
        <p:nvSpPr>
          <p:cNvPr id="3" name="Titre"/>
          <p:cNvSpPr txBox="1"/>
          <p:nvPr/>
        </p:nvSpPr>
        <p:spPr>
          <a:xfrm>
            <a:off x="813816" y="1920240"/>
            <a:ext cx="85953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58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Nous orchestrons l’accès aux soins de demain</a:t>
            </a:r>
            <a:endParaRPr lang="en-US" sz="5800" dirty="0"/>
          </a:p>
        </p:txBody>
      </p:sp>
      <p:sp>
        <p:nvSpPr>
          <p:cNvPr id="4" name="Date"/>
          <p:cNvSpPr txBox="1"/>
          <p:nvPr/>
        </p:nvSpPr>
        <p:spPr>
          <a:xfrm>
            <a:off x="813816" y="5760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Tremplins de la e-Santé · Finale · 6 octobre 2026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rtitre"/>
          <p:cNvSpPr txBox="1"/>
          <p:nvPr/>
        </p:nvSpPr>
        <p:spPr>
          <a:xfrm>
            <a:off x="813816" y="72237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CONSTAT</a:t>
            </a:r>
            <a:endParaRPr lang="en-US" sz="1400" dirty="0"/>
          </a:p>
        </p:txBody>
      </p:sp>
      <p:sp>
        <p:nvSpPr>
          <p:cNvPr id="3" name="Chiffre clé"/>
          <p:cNvSpPr txBox="1"/>
          <p:nvPr/>
        </p:nvSpPr>
        <p:spPr>
          <a:xfrm>
            <a:off x="813816" y="1463040"/>
            <a:ext cx="82296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50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M</a:t>
            </a:r>
            <a:endParaRPr lang="en-US" sz="15000" dirty="0"/>
          </a:p>
        </p:txBody>
      </p:sp>
      <p:sp>
        <p:nvSpPr>
          <p:cNvPr id="4" name="Légende"/>
          <p:cNvSpPr txBox="1"/>
          <p:nvPr/>
        </p:nvSpPr>
        <p:spPr>
          <a:xfrm>
            <a:off x="813816" y="39319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rendez-vous non honorés chaque année en France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rtitre"/>
          <p:cNvSpPr txBox="1"/>
          <p:nvPr/>
        </p:nvSpPr>
        <p:spPr>
          <a:xfrm>
            <a:off x="813816" y="72237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SOLUTION</a:t>
            </a:r>
            <a:endParaRPr lang="en-US" sz="1400" dirty="0"/>
          </a:p>
        </p:txBody>
      </p:sp>
      <p:sp>
        <p:nvSpPr>
          <p:cNvPr id="3" name="Titre"/>
          <p:cNvSpPr txBox="1"/>
          <p:nvPr/>
        </p:nvSpPr>
        <p:spPr>
          <a:xfrm>
            <a:off x="813816" y="1280160"/>
            <a:ext cx="95097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couche d’orchestration entre patients et établissements</a:t>
            </a:r>
            <a:endParaRPr lang="en-US" sz="3600" dirty="0"/>
          </a:p>
        </p:txBody>
      </p:sp>
      <p:sp>
        <p:nvSpPr>
          <p:cNvPr id="4" name="Carte Patients"/>
          <p:cNvSpPr/>
          <p:nvPr/>
        </p:nvSpPr>
        <p:spPr>
          <a:xfrm>
            <a:off x="813816" y="2788920"/>
            <a:ext cx="3017520" cy="18288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9050">
            <a:solidFill>
              <a:srgbClr val="EAE3DA"/>
            </a:solidFill>
            <a:prstDash val="solid"/>
          </a:ln>
        </p:spPr>
      </p:sp>
      <p:sp>
        <p:nvSpPr>
          <p:cNvPr id="5" name="Carte Patients titre"/>
          <p:cNvSpPr txBox="1"/>
          <p:nvPr/>
        </p:nvSpPr>
        <p:spPr>
          <a:xfrm>
            <a:off x="1115568" y="3063240"/>
            <a:ext cx="24140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</a:t>
            </a:r>
            <a:endParaRPr lang="en-US" sz="2200" dirty="0"/>
          </a:p>
        </p:txBody>
      </p:sp>
      <p:sp>
        <p:nvSpPr>
          <p:cNvPr id="6" name="Carte Patients texte"/>
          <p:cNvSpPr txBox="1"/>
          <p:nvPr/>
        </p:nvSpPr>
        <p:spPr>
          <a:xfrm>
            <a:off x="1115568" y="3611880"/>
            <a:ext cx="24140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Voix · SMS · WhatsApp</a:t>
            </a:r>
            <a:endParaRPr lang="en-US" sz="1600" dirty="0"/>
          </a:p>
        </p:txBody>
      </p:sp>
      <p:sp>
        <p:nvSpPr>
          <p:cNvPr id="7" name="Flèche"/>
          <p:cNvSpPr/>
          <p:nvPr/>
        </p:nvSpPr>
        <p:spPr>
          <a:xfrm>
            <a:off x="3909060" y="3602736"/>
            <a:ext cx="402336" cy="201168"/>
          </a:xfrm>
          <a:prstGeom prst="rightArrow">
            <a:avLst/>
          </a:prstGeom>
          <a:solidFill>
            <a:srgbClr val="F08A47"/>
          </a:solidFill>
          <a:ln/>
        </p:spPr>
      </p:sp>
      <p:sp>
        <p:nvSpPr>
          <p:cNvPr id="8" name="Carte Nosho"/>
          <p:cNvSpPr/>
          <p:nvPr/>
        </p:nvSpPr>
        <p:spPr>
          <a:xfrm>
            <a:off x="4544568" y="2788920"/>
            <a:ext cx="3017520" cy="1828800"/>
          </a:xfrm>
          <a:prstGeom prst="roundRect">
            <a:avLst>
              <a:gd name="adj" fmla="val 7500"/>
            </a:avLst>
          </a:prstGeom>
          <a:solidFill>
            <a:srgbClr val="F08A47"/>
          </a:solidFill>
          <a:ln/>
        </p:spPr>
      </p:sp>
      <p:sp>
        <p:nvSpPr>
          <p:cNvPr id="9" name="Carte Nosho titre"/>
          <p:cNvSpPr txBox="1"/>
          <p:nvPr/>
        </p:nvSpPr>
        <p:spPr>
          <a:xfrm>
            <a:off x="4846320" y="3063240"/>
            <a:ext cx="24140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Nosho</a:t>
            </a:r>
            <a:endParaRPr lang="en-US" sz="2200" dirty="0"/>
          </a:p>
        </p:txBody>
      </p:sp>
      <p:sp>
        <p:nvSpPr>
          <p:cNvPr id="10" name="Carte Nosho texte"/>
          <p:cNvSpPr txBox="1"/>
          <p:nvPr/>
        </p:nvSpPr>
        <p:spPr>
          <a:xfrm>
            <a:off x="4846320" y="3611880"/>
            <a:ext cx="24140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Avant, autour et après le rendez-vous</a:t>
            </a:r>
            <a:endParaRPr lang="en-US" sz="1600" dirty="0"/>
          </a:p>
        </p:txBody>
      </p:sp>
      <p:sp>
        <p:nvSpPr>
          <p:cNvPr id="11" name="Flèche"/>
          <p:cNvSpPr/>
          <p:nvPr/>
        </p:nvSpPr>
        <p:spPr>
          <a:xfrm>
            <a:off x="7639812" y="3602736"/>
            <a:ext cx="402336" cy="201168"/>
          </a:xfrm>
          <a:prstGeom prst="rightArrow">
            <a:avLst/>
          </a:prstGeom>
          <a:solidFill>
            <a:srgbClr val="F08A47"/>
          </a:solidFill>
          <a:ln/>
        </p:spPr>
      </p:sp>
      <p:sp>
        <p:nvSpPr>
          <p:cNvPr id="12" name="Carte Établissements"/>
          <p:cNvSpPr/>
          <p:nvPr/>
        </p:nvSpPr>
        <p:spPr>
          <a:xfrm>
            <a:off x="8275320" y="2788920"/>
            <a:ext cx="3017520" cy="18288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9050">
            <a:solidFill>
              <a:srgbClr val="EAE3DA"/>
            </a:solidFill>
            <a:prstDash val="solid"/>
          </a:ln>
        </p:spPr>
      </p:sp>
      <p:sp>
        <p:nvSpPr>
          <p:cNvPr id="13" name="Carte Établissements titre"/>
          <p:cNvSpPr txBox="1"/>
          <p:nvPr/>
        </p:nvSpPr>
        <p:spPr>
          <a:xfrm>
            <a:off x="8577072" y="3063240"/>
            <a:ext cx="24140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Établissements</a:t>
            </a:r>
            <a:endParaRPr lang="en-US" sz="2200" dirty="0"/>
          </a:p>
        </p:txBody>
      </p:sp>
      <p:sp>
        <p:nvSpPr>
          <p:cNvPr id="14" name="Carte Établissements texte"/>
          <p:cNvSpPr txBox="1"/>
          <p:nvPr/>
        </p:nvSpPr>
        <p:spPr>
          <a:xfrm>
            <a:off x="8577072" y="3611880"/>
            <a:ext cx="24140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Agendas et outils déjà en place</a:t>
            </a:r>
            <a:endParaRPr lang="en-US" sz="1600" dirty="0"/>
          </a:p>
        </p:txBody>
      </p:sp>
      <p:sp>
        <p:nvSpPr>
          <p:cNvPr id="15" name="Conformité"/>
          <p:cNvSpPr txBox="1"/>
          <p:nvPr/>
        </p:nvSpPr>
        <p:spPr>
          <a:xfrm>
            <a:off x="813816" y="51206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Hébergement HDS · RGPD · aucun avis médical, escalade vers un humain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rtitre"/>
          <p:cNvSpPr txBox="1"/>
          <p:nvPr/>
        </p:nvSpPr>
        <p:spPr>
          <a:xfrm>
            <a:off x="813816" y="72237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PREUVE</a:t>
            </a:r>
            <a:endParaRPr lang="en-US" sz="1400" dirty="0"/>
          </a:p>
        </p:txBody>
      </p:sp>
      <p:sp>
        <p:nvSpPr>
          <p:cNvPr id="3" name="Chiffre clé"/>
          <p:cNvSpPr txBox="1"/>
          <p:nvPr/>
        </p:nvSpPr>
        <p:spPr>
          <a:xfrm>
            <a:off x="813816" y="1463040"/>
            <a:ext cx="82296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50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−70 %</a:t>
            </a:r>
            <a:endParaRPr lang="en-US" sz="15000" dirty="0"/>
          </a:p>
        </p:txBody>
      </p:sp>
      <p:sp>
        <p:nvSpPr>
          <p:cNvPr id="4" name="Légende"/>
          <p:cNvSpPr txBox="1"/>
          <p:nvPr/>
        </p:nvSpPr>
        <p:spPr>
          <a:xfrm>
            <a:off x="813816" y="39319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rendez-vous non honorés en 6 mois</a:t>
            </a:r>
            <a:endParaRPr lang="en-US" sz="2800" dirty="0"/>
          </a:p>
        </p:txBody>
      </p:sp>
      <p:sp>
        <p:nvSpPr>
          <p:cNvPr id="5" name="Source"/>
          <p:cNvSpPr txBox="1"/>
          <p:nvPr/>
        </p:nvSpPr>
        <p:spPr>
          <a:xfrm>
            <a:off x="813816" y="4892040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Hôpital Européen de Marseille · imagerie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rtitre"/>
          <p:cNvSpPr txBox="1"/>
          <p:nvPr/>
        </p:nvSpPr>
        <p:spPr>
          <a:xfrm>
            <a:off x="813816" y="72237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5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TRACTION</a:t>
            </a:r>
            <a:endParaRPr lang="en-US" sz="1400" dirty="0"/>
          </a:p>
        </p:txBody>
      </p:sp>
      <p:sp>
        <p:nvSpPr>
          <p:cNvPr id="3" name="Chiffre établissements clients"/>
          <p:cNvSpPr txBox="1"/>
          <p:nvPr/>
        </p:nvSpPr>
        <p:spPr>
          <a:xfrm>
            <a:off x="813816" y="1920240"/>
            <a:ext cx="3246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88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8800" dirty="0"/>
          </a:p>
        </p:txBody>
      </p:sp>
      <p:sp>
        <p:nvSpPr>
          <p:cNvPr id="4" name="Libellé établissements clients"/>
          <p:cNvSpPr txBox="1"/>
          <p:nvPr/>
        </p:nvSpPr>
        <p:spPr>
          <a:xfrm>
            <a:off x="813816" y="329184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établissements clients</a:t>
            </a:r>
            <a:endParaRPr lang="en-US" sz="1800" dirty="0"/>
          </a:p>
        </p:txBody>
      </p:sp>
      <p:sp>
        <p:nvSpPr>
          <p:cNvPr id="5" name="Chiffre agendas connectés"/>
          <p:cNvSpPr txBox="1"/>
          <p:nvPr/>
        </p:nvSpPr>
        <p:spPr>
          <a:xfrm>
            <a:off x="4471416" y="1920240"/>
            <a:ext cx="3246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88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8800" dirty="0"/>
          </a:p>
        </p:txBody>
      </p:sp>
      <p:sp>
        <p:nvSpPr>
          <p:cNvPr id="6" name="Libellé agendas connectés"/>
          <p:cNvSpPr txBox="1"/>
          <p:nvPr/>
        </p:nvSpPr>
        <p:spPr>
          <a:xfrm>
            <a:off x="4471416" y="329184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agendas connectés</a:t>
            </a:r>
            <a:endParaRPr lang="en-US" sz="1800" dirty="0"/>
          </a:p>
        </p:txBody>
      </p:sp>
      <p:sp>
        <p:nvSpPr>
          <p:cNvPr id="7" name="Chiffre de revenu mensuel récurrent"/>
          <p:cNvSpPr txBox="1"/>
          <p:nvPr/>
        </p:nvSpPr>
        <p:spPr>
          <a:xfrm>
            <a:off x="8129016" y="1920240"/>
            <a:ext cx="3246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88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k€</a:t>
            </a:r>
            <a:endParaRPr lang="en-US" sz="8800" dirty="0"/>
          </a:p>
        </p:txBody>
      </p:sp>
      <p:sp>
        <p:nvSpPr>
          <p:cNvPr id="8" name="Libellé de revenu mensuel récurrent"/>
          <p:cNvSpPr txBox="1"/>
          <p:nvPr/>
        </p:nvSpPr>
        <p:spPr>
          <a:xfrm>
            <a:off x="8129016" y="329184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revenu mensuel récurrent</a:t>
            </a:r>
            <a:endParaRPr lang="en-US" sz="1800" dirty="0"/>
          </a:p>
        </p:txBody>
      </p:sp>
      <p:sp>
        <p:nvSpPr>
          <p:cNvPr id="9" name="Pilote"/>
          <p:cNvSpPr txBox="1"/>
          <p:nvPr/>
        </p:nvSpPr>
        <p:spPr>
          <a:xfrm>
            <a:off x="813816" y="448056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octobre : pilote dans un GHT de 13 établissements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/tmp/claude-0/-home-claude/dc3b216a-6e3b-5cbb-999b-3d9660a9b931/scratchpad/ppt/img/logo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" y="813816"/>
            <a:ext cx="1527048" cy="508406"/>
          </a:xfrm>
          <a:prstGeom prst="rect">
            <a:avLst/>
          </a:prstGeom>
        </p:spPr>
      </p:pic>
      <p:sp>
        <p:nvSpPr>
          <p:cNvPr id="3" name="Titre"/>
          <p:cNvSpPr txBox="1"/>
          <p:nvPr/>
        </p:nvSpPr>
        <p:spPr>
          <a:xfrm>
            <a:off x="813816" y="1828800"/>
            <a:ext cx="95097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60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rendez-vous n’est que le début.</a:t>
            </a:r>
            <a:endParaRPr lang="en-US" sz="6000" dirty="0"/>
          </a:p>
        </p:txBody>
      </p:sp>
      <p:sp>
        <p:nvSpPr>
          <p:cNvPr id="4" name="Équipe Thomas Guillaumin"/>
          <p:cNvSpPr txBox="1"/>
          <p:nvPr/>
        </p:nvSpPr>
        <p:spPr>
          <a:xfrm>
            <a:off x="813816" y="5166360"/>
            <a:ext cx="2490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Thomas Guillaumin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Président</a:t>
            </a:r>
            <a:endParaRPr lang="en-US" sz="1600" dirty="0"/>
          </a:p>
        </p:txBody>
      </p:sp>
      <p:sp>
        <p:nvSpPr>
          <p:cNvPr id="5" name="Équipe Jean-Baptiste Bonnifay"/>
          <p:cNvSpPr txBox="1"/>
          <p:nvPr/>
        </p:nvSpPr>
        <p:spPr>
          <a:xfrm>
            <a:off x="3505124" y="5166360"/>
            <a:ext cx="2490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Jean-Baptiste Bonnifay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Directeur technique</a:t>
            </a:r>
            <a:endParaRPr lang="en-US" sz="1600" dirty="0"/>
          </a:p>
        </p:txBody>
      </p:sp>
      <p:sp>
        <p:nvSpPr>
          <p:cNvPr id="6" name="Équipe Simon Sallandre"/>
          <p:cNvSpPr txBox="1"/>
          <p:nvPr/>
        </p:nvSpPr>
        <p:spPr>
          <a:xfrm>
            <a:off x="6196432" y="5166360"/>
            <a:ext cx="2490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Simon Sallandre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Directeur des opérations</a:t>
            </a:r>
            <a:endParaRPr lang="en-US" sz="1600" dirty="0"/>
          </a:p>
        </p:txBody>
      </p:sp>
      <p:sp>
        <p:nvSpPr>
          <p:cNvPr id="7" name="Équipe Marc-Henri Bonamy"/>
          <p:cNvSpPr txBox="1"/>
          <p:nvPr/>
        </p:nvSpPr>
        <p:spPr>
          <a:xfrm>
            <a:off x="8887739" y="5166360"/>
            <a:ext cx="2490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Marc-Henri Bonamy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1A1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Directeur commercial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sho A">
  <a:themeElements>
    <a:clrScheme name="Nosho A">
      <a:dk1>
        <a:srgbClr val="1A1A18"/>
      </a:dk1>
      <a:lt1>
        <a:srgbClr val="FFFFFF"/>
      </a:lt1>
      <a:dk2>
        <a:srgbClr val="5A5A55"/>
      </a:dk2>
      <a:lt2>
        <a:srgbClr val="FBF7F2"/>
      </a:lt2>
      <a:accent1>
        <a:srgbClr val="F08A47"/>
      </a:accent1>
      <a:accent2>
        <a:srgbClr val="7E9B7B"/>
      </a:accent2>
      <a:accent3>
        <a:srgbClr val="FF984C"/>
      </a:accent3>
      <a:accent4>
        <a:srgbClr val="EAE3DA"/>
      </a:accent4>
      <a:accent5>
        <a:srgbClr val="161614"/>
      </a:accent5>
      <a:accent6>
        <a:srgbClr val="F7F4EF"/>
      </a:accent6>
      <a:hlink>
        <a:srgbClr val="F08A47"/>
      </a:hlink>
      <a:folHlink>
        <a:srgbClr val="7E9B7B"/>
      </a:folHlink>
    </a:clrScheme>
    <a:fontScheme name="Nosho A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NOSHO · e-Santé 2026 · A Dégradé</dc:title>
  <dc:subject>PptxGenJS Presentation</dc:subject>
  <dc:creator>Nosho</dc:creator>
  <cp:lastModifiedBy>Nosho</cp:lastModifiedBy>
  <cp:revision>1</cp:revision>
  <dcterms:created xsi:type="dcterms:W3CDTF">2026-10-05T18:26:24Z</dcterms:created>
  <dcterms:modified xsi:type="dcterms:W3CDTF">2026-10-05T18:26:24Z</dcterms:modified>
</cp:coreProperties>
</file>